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Helvetica Neue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F3392B1-22D8-4668-9118-238FE7F92927}">
  <a:tblStyle styleId="{BF3392B1-22D8-4668-9118-238FE7F92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HelveticaNeue-bold.fntdata"/><Relationship Id="rId52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55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2d6de5f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12d6de5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12d6de5f5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207c0ba02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5207c0ba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5207c0ba02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1f879fd3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51f879fd3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51f879fd3b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fe68dc47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6fe68dc4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6fe68dc47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1f879fd3b_0_1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51f879fd3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51f879fd3b_0_1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1f879fd3b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51f879fd3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51f879fd3b_0_1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1f879fd3b_0_172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7" name="Google Shape;197;g51f879fd3b_0_172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51f879fd3b_0_172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207c0ba02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5207c0ba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5207c0ba02_0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1f879fd3b_0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51f879fd3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51f879fd3b_0_1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1f879fd3b_0_1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51f879fd3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51f879fd3b_0_1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1f879fd3b_0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51f879fd3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51f879fd3b_0_1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1f879fd3b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51f879fd3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51f879fd3b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ff97023e_0_90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5" name="Google Shape;245;g26ff97023e_0_90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6ff97023e_0_90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ff97023e_0_96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2" name="Google Shape;252;g26ff97023e_0_96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6ff97023e_0_96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ff97023e_0_102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Google Shape;259;g26ff97023e_0_102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6ff97023e_0_102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ff97023e_0_108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6" name="Google Shape;266;g26ff97023e_0_108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6ff97023e_0_108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6ff97023e_0_114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3" name="Google Shape;273;g26ff97023e_0_114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Public nodes: 3 GPU nodes, 3 High Memory nodes, 19 Standard nodes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6ff97023e_0_114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ff97023e_0_120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0" name="Google Shape;280;g26ff97023e_0_120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6ff97023e_0_120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fe68dc4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26fe68dc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26fe68dc47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2d6de5f5_0_22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7" name="Google Shape;287;g312d6de5f5_0_22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12d6de5f5_0_22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ff97023e_0_145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4" name="Google Shape;294;g26ff97023e_0_145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6ff97023e_0_145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6ff97023e_0_151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1" name="Google Shape;301;g26ff97023e_0_151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26ff97023e_0_151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ff97023e_0_157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g26ff97023e_0_157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6ff97023e_0_157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ff97023e_0_163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5" name="Google Shape;315;g26ff97023e_0_163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6ff97023e_0_163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ff97023e_0_169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2" name="Google Shape;322;g26ff97023e_0_169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6ff97023e_0_169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ff97023e_0_175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9" name="Google Shape;329;g26ff97023e_0_175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6ff97023e_0_175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1f879fd3b_0_158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6" name="Google Shape;336;g51f879fd3b_0_158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51f879fd3b_0_158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6ff97023e_0_181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3" name="Google Shape;343;g26ff97023e_0_181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6ff97023e_0_181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6ff97023e_0_187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0" name="Google Shape;350;g26ff97023e_0_187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6ff97023e_0_187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1f879fd3b_0_178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7" name="Google Shape;357;g51f879fd3b_0_178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51f879fd3b_0_178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ff97023e_0_199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4" name="Google Shape;364;g26ff97023e_0_199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26ff97023e_0_199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207c0ba02_0_0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1" name="Google Shape;371;g5207c0ba02_0_0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5207c0ba02_0_0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6ff97023e_0_205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8" name="Google Shape;378;g26ff97023e_0_205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6ff97023e_0_205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6fea6bdb0_0_129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5" name="Google Shape;385;g26fea6bdb0_0_129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26fea6bdb0_0_129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ff97023e_0_230:notes"/>
          <p:cNvSpPr/>
          <p:nvPr>
            <p:ph idx="2" type="sldImg"/>
          </p:nvPr>
        </p:nvSpPr>
        <p:spPr>
          <a:xfrm>
            <a:off x="341714" y="685488"/>
            <a:ext cx="6176166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2" name="Google Shape;392;g26ff97023e_0_230:notes"/>
          <p:cNvSpPr txBox="1"/>
          <p:nvPr>
            <p:ph idx="1" type="body"/>
          </p:nvPr>
        </p:nvSpPr>
        <p:spPr>
          <a:xfrm>
            <a:off x="914402" y="4344025"/>
            <a:ext cx="5029210" cy="411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6ff97023e_0_230:notes"/>
          <p:cNvSpPr txBox="1"/>
          <p:nvPr>
            <p:ph idx="12" type="sldNum"/>
          </p:nvPr>
        </p:nvSpPr>
        <p:spPr>
          <a:xfrm>
            <a:off x="3886998" y="8686488"/>
            <a:ext cx="2971014" cy="457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6fea6bdb0_0_141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g26fea6bdb0_0_141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6fea6bdb0_0_141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1f879fd3b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51f879fd3b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51f879fd3b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f879fd3b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51f879fd3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51f879fd3b_0_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1f879fd3b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51f879fd3b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51f879fd3b_0_1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fea6bdb0_0_91:notes"/>
          <p:cNvSpPr/>
          <p:nvPr>
            <p:ph idx="2" type="sldImg"/>
          </p:nvPr>
        </p:nvSpPr>
        <p:spPr>
          <a:xfrm>
            <a:off x="341714" y="685488"/>
            <a:ext cx="6176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g26fea6bdb0_0_91:notes"/>
          <p:cNvSpPr txBox="1"/>
          <p:nvPr>
            <p:ph idx="1" type="body"/>
          </p:nvPr>
        </p:nvSpPr>
        <p:spPr>
          <a:xfrm>
            <a:off x="914402" y="4344025"/>
            <a:ext cx="5029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850" lIns="91700" spcFirstLastPara="1" rIns="91700" wrap="square" tIns="45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6fea6bdb0_0_91:notes"/>
          <p:cNvSpPr txBox="1"/>
          <p:nvPr>
            <p:ph idx="12" type="sldNum"/>
          </p:nvPr>
        </p:nvSpPr>
        <p:spPr>
          <a:xfrm>
            <a:off x="3886998" y="8686488"/>
            <a:ext cx="29709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850" lIns="91700" spcFirstLastPara="1" rIns="91700" wrap="square" tIns="458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-7772"/>
            <a:ext cx="9144000" cy="7260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4676623"/>
            <a:ext cx="9144000" cy="4833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1179755" y="1571794"/>
            <a:ext cx="7188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1179755" y="2674312"/>
            <a:ext cx="65025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1"/>
            <a:ext cx="9144000" cy="14457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UIT logo2014-white.png"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3718" y="301617"/>
            <a:ext cx="4680682" cy="8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6629400" y="1"/>
            <a:ext cx="2057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57200" y="205980"/>
            <a:ext cx="6019800" cy="4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05978"/>
            <a:ext cx="82296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200150"/>
            <a:ext cx="4038600" cy="3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195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08080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8524" y="2756"/>
            <a:ext cx="82296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609810"/>
            <a:ext cx="4040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5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5" y="2180036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7200" y="1"/>
            <a:ext cx="30084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3575050" y="204788"/>
            <a:ext cx="5111700" cy="4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1792291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1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1792291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None/>
              <a:defRPr b="0" i="0" sz="105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0" y="863973"/>
            <a:ext cx="8229600" cy="4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080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-7772"/>
            <a:ext cx="9144000" cy="7260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4676623"/>
            <a:ext cx="9144000" cy="483300"/>
          </a:xfrm>
          <a:prstGeom prst="rect">
            <a:avLst/>
          </a:prstGeom>
          <a:solidFill>
            <a:srgbClr val="083A7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863973"/>
            <a:ext cx="8229600" cy="4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800312"/>
            <a:ext cx="2133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b="0" i="0" sz="75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UIT logo2014-white.png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9500" y="4777050"/>
            <a:ext cx="2020036" cy="31697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cs@columbia.ed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sylabs.io/docs/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penondemand.org/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confluence.columbia.edu/confluence/display/rcs/Terremoto+HPC+Cluster+User+Documentation" TargetMode="External"/><Relationship Id="rId4" Type="http://schemas.openxmlformats.org/officeDocument/2006/relationships/hyperlink" Target="https://confluence.columbia.edu/confluence/display/rcs/Habanero+HPC+Cluster+User+Documentation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goo.gl/forms/v2EViPPUEXxTRMTX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rcfoundations.research.columbia.edu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rcfoundations.research.columbia.edu/" TargetMode="External"/><Relationship Id="rId4" Type="http://schemas.openxmlformats.org/officeDocument/2006/relationships/hyperlink" Target="https://library.columbia.edu/services/research-data-services.html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1179750" y="1952800"/>
            <a:ext cx="7188300" cy="12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600">
                <a:solidFill>
                  <a:srgbClr val="434343"/>
                </a:solidFill>
              </a:rPr>
              <a:t>HPC Operating Committee</a:t>
            </a:r>
            <a:endParaRPr b="1" sz="36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Spring 2019 Meeting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1179750" y="3473769"/>
            <a:ext cx="45930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 sz="2000">
                <a:solidFill>
                  <a:srgbClr val="434343"/>
                </a:solidFill>
              </a:rPr>
              <a:t>March 11, 2019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</a:rPr>
              <a:t>Meeting Called By: </a:t>
            </a:r>
            <a:r>
              <a:rPr b="1" lang="en-US" sz="2000">
                <a:solidFill>
                  <a:srgbClr val="434343"/>
                </a:solidFill>
              </a:rPr>
              <a:t>Kyle Mandli</a:t>
            </a:r>
            <a:r>
              <a:rPr lang="en-US" sz="2000">
                <a:solidFill>
                  <a:srgbClr val="434343"/>
                </a:solidFill>
              </a:rPr>
              <a:t>, Chair</a:t>
            </a:r>
            <a:endParaRPr sz="2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225" y="3204675"/>
            <a:ext cx="3403625" cy="10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Benchmarks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457200" y="863975"/>
            <a:ext cx="8524500" cy="37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High Performance LINPACK (HPL) </a:t>
            </a:r>
            <a:r>
              <a:rPr lang="en-US" sz="2200">
                <a:solidFill>
                  <a:srgbClr val="434343"/>
                </a:solidFill>
              </a:rPr>
              <a:t>measures compute performance and is used to build the TOP500 list of supercomputers. HPL is now run automatically when our HPC nodes start up.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Terremoto CPU Gigaflops per node = </a:t>
            </a:r>
            <a:r>
              <a:rPr b="1" lang="en-US" sz="2200">
                <a:solidFill>
                  <a:srgbClr val="434343"/>
                </a:solidFill>
              </a:rPr>
              <a:t>1210 Gigaflops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Skylake </a:t>
            </a:r>
            <a:r>
              <a:rPr b="1" lang="en-US" sz="2200">
                <a:solidFill>
                  <a:srgbClr val="434343"/>
                </a:solidFill>
              </a:rPr>
              <a:t>2.6 Ghz</a:t>
            </a:r>
            <a:r>
              <a:rPr lang="en-US" sz="2200">
                <a:solidFill>
                  <a:srgbClr val="434343"/>
                </a:solidFill>
              </a:rPr>
              <a:t> CPU, </a:t>
            </a:r>
            <a:r>
              <a:rPr b="1" lang="en-US" sz="2200">
                <a:solidFill>
                  <a:srgbClr val="434343"/>
                </a:solidFill>
              </a:rPr>
              <a:t>AVX-512</a:t>
            </a:r>
            <a:r>
              <a:rPr lang="en-US" sz="2200">
                <a:solidFill>
                  <a:srgbClr val="434343"/>
                </a:solidFill>
              </a:rPr>
              <a:t> advanced vector extensions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HPL benchmark runs </a:t>
            </a:r>
            <a:r>
              <a:rPr b="1" lang="en-US" sz="2200">
                <a:solidFill>
                  <a:srgbClr val="434343"/>
                </a:solidFill>
              </a:rPr>
              <a:t>44% faster than Habanero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i="1" lang="en-US" sz="2200">
                <a:solidFill>
                  <a:srgbClr val="434343"/>
                </a:solidFill>
              </a:rPr>
              <a:t>Rebuild your code, when possible with Intel Compiler!</a:t>
            </a:r>
            <a:endParaRPr i="1"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Habanero CPU Gigaflops per node = </a:t>
            </a:r>
            <a:r>
              <a:rPr b="1" lang="en-US" sz="2200">
                <a:solidFill>
                  <a:srgbClr val="434343"/>
                </a:solidFill>
              </a:rPr>
              <a:t>840 Gigaflops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Broadwell </a:t>
            </a:r>
            <a:r>
              <a:rPr b="1" lang="en-US" sz="2200">
                <a:solidFill>
                  <a:srgbClr val="434343"/>
                </a:solidFill>
              </a:rPr>
              <a:t>2.2 Ghz</a:t>
            </a:r>
            <a:r>
              <a:rPr lang="en-US" sz="2200">
                <a:solidFill>
                  <a:srgbClr val="434343"/>
                </a:solidFill>
              </a:rPr>
              <a:t> CPU, </a:t>
            </a:r>
            <a:r>
              <a:rPr b="1" lang="en-US" sz="2200">
                <a:solidFill>
                  <a:srgbClr val="434343"/>
                </a:solidFill>
              </a:rPr>
              <a:t>AVX-2</a:t>
            </a:r>
            <a:r>
              <a:rPr lang="en-US" sz="2200">
                <a:solidFill>
                  <a:srgbClr val="434343"/>
                </a:solidFill>
              </a:rPr>
              <a:t> 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Expansion Coming Soon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457200" y="863975"/>
            <a:ext cx="8586000" cy="3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b="1" lang="en-US">
                <a:solidFill>
                  <a:srgbClr val="434343"/>
                </a:solidFill>
              </a:rPr>
              <a:t>Terremoto 2019 HPC Expansion Round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</a:pPr>
            <a:r>
              <a:rPr lang="en-US">
                <a:solidFill>
                  <a:srgbClr val="434343"/>
                </a:solidFill>
              </a:rPr>
              <a:t>In planning stages - announcement to be sent out in April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</a:pPr>
            <a:r>
              <a:rPr lang="en-US">
                <a:solidFill>
                  <a:srgbClr val="434343"/>
                </a:solidFill>
              </a:rPr>
              <a:t>No RFP. Same CPUs as Terremoto 1st round. Newer model of GPUs.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</a:pPr>
            <a:r>
              <a:rPr lang="en-US">
                <a:solidFill>
                  <a:srgbClr val="434343"/>
                </a:solidFill>
              </a:rPr>
              <a:t>Purchase round to commence late Spring 2019</a:t>
            </a:r>
            <a:endParaRPr>
              <a:solidFill>
                <a:srgbClr val="434343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</a:pPr>
            <a:r>
              <a:rPr lang="en-US">
                <a:solidFill>
                  <a:srgbClr val="434343"/>
                </a:solidFill>
              </a:rPr>
              <a:t>Go-live in Late Fall 2019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If you are aware of potential demand, including new faculty recruits who may be interested, please contact us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rcs@columbia.edu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</a:t>
            </a:r>
            <a:endParaRPr/>
          </a:p>
        </p:txBody>
      </p:sp>
      <p:pic>
        <p:nvPicPr>
          <p:cNvPr descr="C:\Local\Rob\Workshops\Habanero Info 2017-01-31\_dsc0009_32368849245_o.jpg"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675" y="817050"/>
            <a:ext cx="5452181" cy="365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 - Specifications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457200" y="863975"/>
            <a:ext cx="82296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</a:rPr>
              <a:t>S</a:t>
            </a:r>
            <a:r>
              <a:rPr b="1" lang="en-US" sz="2200">
                <a:solidFill>
                  <a:srgbClr val="434343"/>
                </a:solidFill>
              </a:rPr>
              <a:t>pecs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302 nodes (7248 cores) after expansion</a:t>
            </a:r>
            <a:endParaRPr sz="22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234 Standard servers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41 High memory servers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–"/>
            </a:pPr>
            <a:r>
              <a:rPr lang="en-US" sz="1800">
                <a:solidFill>
                  <a:srgbClr val="434343"/>
                </a:solidFill>
              </a:rPr>
              <a:t>27 GPU servers</a:t>
            </a:r>
            <a:endParaRPr sz="18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740 TB storage (DDN GS7K GPFS)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397 TFLOPS of processing power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434343"/>
                </a:solidFill>
              </a:rPr>
              <a:t>Lifespan</a:t>
            </a:r>
            <a:endParaRPr b="1"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222 nodes expire December 2020</a:t>
            </a:r>
            <a:endParaRPr sz="2200">
              <a:solidFill>
                <a:srgbClr val="43434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80 nodes expire December 2021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Head Nodes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2 Submit nodes</a:t>
            </a:r>
            <a:endParaRPr b="1" i="0" sz="2400" u="none" cap="none" strike="noStrike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Submit jobs to compute nodes</a:t>
            </a:r>
            <a:endParaRPr>
              <a:solidFill>
                <a:srgbClr val="434343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2 Data Transfer nodes (10 Gb) </a:t>
            </a:r>
            <a:endParaRPr b="1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i="0" lang="en-US" sz="2400" u="none" cap="none" strike="noStrike">
                <a:solidFill>
                  <a:srgbClr val="434343"/>
                </a:solidFill>
              </a:rPr>
              <a:t>scp, rdist, Globus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34343"/>
                </a:solidFill>
              </a:rPr>
              <a:t>2 Management nodes</a:t>
            </a:r>
            <a:endParaRPr b="1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i="0" lang="en-US" sz="2400" u="none" cap="none" strike="noStrike">
                <a:solidFill>
                  <a:srgbClr val="434343"/>
                </a:solidFill>
              </a:rPr>
              <a:t>Bright Cluster Manager, Slurm</a:t>
            </a:r>
            <a:endParaRPr i="0" sz="2400" u="none" cap="none" strike="noStrike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HPC - Visualization Server</a:t>
            </a:r>
            <a:endParaRPr/>
          </a:p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457200" y="863975"/>
            <a:ext cx="82296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Remote GUI access to Habanero storage</a:t>
            </a:r>
            <a:endParaRPr sz="3000">
              <a:solidFill>
                <a:srgbClr val="434343"/>
              </a:solidFill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Reduce need to download data</a:t>
            </a:r>
            <a:endParaRPr sz="3000">
              <a:solidFill>
                <a:srgbClr val="434343"/>
              </a:solidFill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Same configuration as GPU node (2 x K80)</a:t>
            </a:r>
            <a:endParaRPr sz="3000">
              <a:solidFill>
                <a:srgbClr val="434343"/>
              </a:solidFill>
            </a:endParaRPr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NICE Desktop Cloud Visualization software</a:t>
            </a:r>
            <a:endParaRPr b="0" i="0" sz="3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800" y="3578350"/>
            <a:ext cx="6170613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 - Participation and Usage</a:t>
            </a:r>
            <a:endParaRPr/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44 groups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1,550 users 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9 renters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160 free tier users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Education tier</a:t>
            </a:r>
            <a:endParaRPr>
              <a:solidFill>
                <a:srgbClr val="434343"/>
              </a:solidFill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–"/>
            </a:pPr>
            <a:r>
              <a:rPr lang="en-US">
                <a:solidFill>
                  <a:srgbClr val="434343"/>
                </a:solidFill>
              </a:rPr>
              <a:t>15 courses since launch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Habanero - Cluster Usage in Core Hours</a:t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78" y="755047"/>
            <a:ext cx="7557249" cy="39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/>
        </p:nvSpPr>
        <p:spPr>
          <a:xfrm>
            <a:off x="6265025" y="4201275"/>
            <a:ext cx="28791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Max Theoretical Core Hours Per Day = </a:t>
            </a: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174,528</a:t>
            </a:r>
            <a:endParaRPr i="1" sz="1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Habanero</a:t>
            </a: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Job Size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1" name="Google Shape;201;p30"/>
          <p:cNvGraphicFramePr/>
          <p:nvPr/>
        </p:nvGraphicFramePr>
        <p:xfrm>
          <a:off x="478100" y="1974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{BF3392B1-22D8-4668-9118-238FE7F92927}</a:tableStyleId>
              </a:tblPr>
              <a:tblGrid>
                <a:gridCol w="1370450"/>
                <a:gridCol w="1370450"/>
                <a:gridCol w="1370450"/>
                <a:gridCol w="1370450"/>
                <a:gridCol w="1370450"/>
                <a:gridCol w="1370450"/>
              </a:tblGrid>
              <a:tr h="84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1 - 49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50 - 249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250 - 499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500 - 999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1000+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777,771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869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HPC - Recent Challenges and Possible Solutions</a:t>
            </a:r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57200" y="863975"/>
            <a:ext cx="8229600" cy="3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Complex software stacks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Time consuming to install due to many dependencies and incompatibilities with existing software</a:t>
            </a:r>
            <a:endParaRPr sz="2200">
              <a:solidFill>
                <a:srgbClr val="434343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Solution: Singularity containers (see following slide)</a:t>
            </a:r>
            <a:endParaRPr sz="22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b="1" lang="en-US" sz="2200">
                <a:solidFill>
                  <a:srgbClr val="434343"/>
                </a:solidFill>
              </a:rPr>
              <a:t>Login node(s) occasionally overloaded</a:t>
            </a:r>
            <a:endParaRPr b="1" sz="2200">
              <a:solidFill>
                <a:srgbClr val="434343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–"/>
            </a:pPr>
            <a:r>
              <a:rPr lang="en-US" sz="2200">
                <a:solidFill>
                  <a:srgbClr val="434343"/>
                </a:solidFill>
              </a:rPr>
              <a:t>Solutions: </a:t>
            </a:r>
            <a:endParaRPr sz="2200">
              <a:solidFill>
                <a:srgbClr val="434343"/>
              </a:solidFill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Training users to use Interactive Jobs or Transfer nodes</a:t>
            </a:r>
            <a:endParaRPr sz="2200">
              <a:solidFill>
                <a:srgbClr val="434343"/>
              </a:solidFill>
            </a:endParaRPr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Stricter cpu, memory, and IO limits on login nodes</a:t>
            </a:r>
            <a:endParaRPr sz="2200">
              <a:solidFill>
                <a:srgbClr val="434343"/>
              </a:solidFill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Remove common applications from login nodes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524" y="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57200" y="928592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George Garrett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Manager, Research Computing Services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gsg8@columbia.edu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The HPC Support Team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(</a:t>
            </a:r>
            <a:r>
              <a:rPr lang="en-US">
                <a:solidFill>
                  <a:srgbClr val="434343"/>
                </a:solidFill>
              </a:rPr>
              <a:t>Research Computing Services)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lang="en-US">
                <a:solidFill>
                  <a:srgbClr val="434343"/>
                </a:solidFill>
              </a:rPr>
              <a:t>hpc-support@columbia.edu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HPC Updates - Singularity containers</a:t>
            </a:r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16" name="Google Shape;216;p32"/>
          <p:cNvSpPr txBox="1"/>
          <p:nvPr>
            <p:ph idx="1" type="body"/>
          </p:nvPr>
        </p:nvSpPr>
        <p:spPr>
          <a:xfrm>
            <a:off x="457200" y="559175"/>
            <a:ext cx="72303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Singularity</a:t>
            </a:r>
            <a:endParaRPr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Easy to use, secure containers for HPC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Supports HPC networks and accelerators (Infiniband, MPI, GPUs)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Enables reproducibility and complex software stack setup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Typical use cases</a:t>
            </a:r>
            <a:endParaRPr sz="1700">
              <a:solidFill>
                <a:srgbClr val="434343"/>
              </a:solidFill>
            </a:endParaRPr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Instant deployment of complex software stacks (OpenFOAM, Genomics, Tensorflow)</a:t>
            </a:r>
            <a:endParaRPr sz="1700">
              <a:solidFill>
                <a:srgbClr val="434343"/>
              </a:solidFill>
            </a:endParaRPr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Bring your own container (use on Laptop, HPC, etc.)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Available now on both Terremoto and Habanero!</a:t>
            </a:r>
            <a:endParaRPr sz="1700">
              <a:solidFill>
                <a:srgbClr val="434343"/>
              </a:solidFill>
            </a:endParaRPr>
          </a:p>
          <a:p>
            <a:pPr indent="-33655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$ module load singularity</a:t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5325" y="711575"/>
            <a:ext cx="1771975" cy="17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HPC Updates - HPC Web Portal - </a:t>
            </a:r>
            <a:r>
              <a:rPr i="1" lang="en-US"/>
              <a:t>In progress</a:t>
            </a:r>
            <a:endParaRPr i="1"/>
          </a:p>
        </p:txBody>
      </p:sp>
      <p:sp>
        <p:nvSpPr>
          <p:cNvPr id="224" name="Google Shape;224;p33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457200" y="711575"/>
            <a:ext cx="7341600" cy="3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434343"/>
                </a:solidFill>
              </a:rPr>
              <a:t>Open OnDemand HPC Web Portal</a:t>
            </a:r>
            <a:r>
              <a:rPr lang="en-US">
                <a:solidFill>
                  <a:srgbClr val="434343"/>
                </a:solidFill>
              </a:rPr>
              <a:t> </a:t>
            </a:r>
            <a:r>
              <a:rPr i="1" lang="en-US">
                <a:solidFill>
                  <a:srgbClr val="434343"/>
                </a:solidFill>
              </a:rPr>
              <a:t>(In progress)</a:t>
            </a:r>
            <a:endParaRPr i="1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Supercomputing, seamlessly, open, interactive HPC via the Web.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M</a:t>
            </a:r>
            <a:r>
              <a:rPr lang="en-US" sz="1700">
                <a:solidFill>
                  <a:srgbClr val="434343"/>
                </a:solidFill>
              </a:rPr>
              <a:t>odernization of the HPC user experience.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Open source, NSF funded project.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Makes compute resources much more accessible to a broader audience.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3"/>
              </a:rPr>
              <a:t>https://openondemand.org</a:t>
            </a:r>
            <a:endParaRPr sz="1700">
              <a:solidFill>
                <a:srgbClr val="434343"/>
              </a:solidFill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700"/>
              <a:buChar char="•"/>
            </a:pPr>
            <a:r>
              <a:rPr lang="en-US" sz="1700">
                <a:solidFill>
                  <a:srgbClr val="434343"/>
                </a:solidFill>
              </a:rPr>
              <a:t>Coming Spring 2019</a:t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</a:endParaRPr>
          </a:p>
        </p:txBody>
      </p:sp>
      <p:pic>
        <p:nvPicPr>
          <p:cNvPr id="226" name="Google Shape;22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2000" y="3486150"/>
            <a:ext cx="28575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Yeti Cluster - Retired</a:t>
            </a:r>
            <a:endParaRPr/>
          </a:p>
        </p:txBody>
      </p:sp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457200" y="835750"/>
            <a:ext cx="82296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Yeti Round 1 retired November 2017</a:t>
            </a:r>
            <a:endParaRPr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Yeti Round 2 retired March 2019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 b="0" l="0" r="0" t="30948"/>
          <a:stretch/>
        </p:blipFill>
        <p:spPr>
          <a:xfrm>
            <a:off x="6241800" y="2253800"/>
            <a:ext cx="2286000" cy="21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Data Center Cooling Expansion Update</a:t>
            </a:r>
            <a:endParaRPr/>
          </a:p>
        </p:txBody>
      </p:sp>
      <p:sp>
        <p:nvSpPr>
          <p:cNvPr id="241" name="Google Shape;241;p35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>
                <a:solidFill>
                  <a:srgbClr val="434343"/>
                </a:solidFill>
              </a:rPr>
              <a:t>A&amp;S, SEAS, EVPR, and CUIT contributed to expand Data Center cooling capacity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>
                <a:solidFill>
                  <a:srgbClr val="434343"/>
                </a:solidFill>
              </a:rPr>
              <a:t>Data Center cooling expansion project almost complete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>
                <a:solidFill>
                  <a:srgbClr val="434343"/>
                </a:solidFill>
              </a:rPr>
              <a:t>Expected completion Spring 2019 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>
                <a:solidFill>
                  <a:srgbClr val="434343"/>
                </a:solidFill>
              </a:rPr>
              <a:t>Assures HPC capacity for next several generations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>
            <p:ph idx="1" type="body"/>
          </p:nvPr>
        </p:nvSpPr>
        <p:spPr>
          <a:xfrm>
            <a:off x="457200" y="895350"/>
            <a:ext cx="8229600" cy="38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•"/>
            </a:pP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Business rules set by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HPC</a:t>
            </a:r>
            <a:r>
              <a:rPr i="0" lang="en-US" sz="2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Operating Committee</a:t>
            </a:r>
            <a:endParaRPr i="0" sz="22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74295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Typically meets twice a year, open to all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Rules that require revision can be adjusted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If you have special requests, i.e. longer walltime or temporary bump in priority or resources, contact us and we will raise with the HPC OC chair as needed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Rules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For each account there are three types of execute nodes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Nodes owned by the account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Nodes owned by other accounts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Public nodes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Nodes owned by the account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–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Fewest restrictions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–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Priority access for node owners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 startAt="2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Nodes owned by other accounts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–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Most restrictions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–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Priority access for node owners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457200" y="1200150"/>
            <a:ext cx="8229600" cy="3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35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 startAt="3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Public nodes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–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Few restrictions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–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No priority access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Habanero</a:t>
            </a: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 P</a:t>
            </a: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ublic nodes: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25 total (19 Standard, 3 High Mem, 3 GPU)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rPr b="1" i="1" lang="en-US" sz="2000">
                <a:latin typeface="Calibri"/>
                <a:ea typeface="Calibri"/>
                <a:cs typeface="Calibri"/>
                <a:sym typeface="Calibri"/>
              </a:rPr>
              <a:t>Terremoto Public nodes: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 7 total (4 Standard, 1 High Mem, 2 GPU)</a:t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0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Nodes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idx="1" type="body"/>
          </p:nvPr>
        </p:nvSpPr>
        <p:spPr>
          <a:xfrm>
            <a:off x="457200" y="1200150"/>
            <a:ext cx="8229600" cy="3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Your maximum wall time is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5 days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on nodes your group owns and on public nodes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Your maximum wall time on other group's nodes is </a:t>
            </a: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12 hours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1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wall time limits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58524" y="8810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57200" y="863975"/>
            <a:ext cx="8229600" cy="3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HPC Clusters - Overview and Usage</a:t>
            </a:r>
            <a:endParaRPr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2000">
                <a:solidFill>
                  <a:srgbClr val="434343"/>
                </a:solidFill>
              </a:rPr>
              <a:t>Terremoto, Habanero, Yeti</a:t>
            </a:r>
            <a:endParaRPr sz="2000"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HPC Updates</a:t>
            </a:r>
            <a:endParaRPr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2000">
                <a:solidFill>
                  <a:srgbClr val="434343"/>
                </a:solidFill>
              </a:rPr>
              <a:t>Challenges and Possible Solutions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2000">
                <a:solidFill>
                  <a:srgbClr val="434343"/>
                </a:solidFill>
              </a:rPr>
              <a:t>Software Update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–"/>
            </a:pPr>
            <a:r>
              <a:rPr lang="en-US" sz="2000">
                <a:solidFill>
                  <a:srgbClr val="434343"/>
                </a:solidFill>
              </a:rPr>
              <a:t>Data Center Cooling Expansion Update</a:t>
            </a:r>
            <a:endParaRPr sz="2000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Business Rules</a:t>
            </a:r>
            <a:endParaRPr>
              <a:solidFill>
                <a:srgbClr val="43434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Support Services and Training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HPC Publications Reporting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•"/>
            </a:pPr>
            <a:r>
              <a:rPr lang="en-US">
                <a:solidFill>
                  <a:srgbClr val="434343"/>
                </a:solidFill>
              </a:rPr>
              <a:t>Feedback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idx="1" type="body"/>
          </p:nvPr>
        </p:nvSpPr>
        <p:spPr>
          <a:xfrm>
            <a:off x="457200" y="1200150"/>
            <a:ext cx="8229600" cy="3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your job asks for 12 hours of walltime or less, it can run on any node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your job asks for more than 12 hours of walltime, it can only run on nodes owned by its own account or public nodes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 Hour Rule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Every job is assigned a priority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Two most important factors in priority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Target share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469900" lvl="1" marL="9144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AutoNum type="arabicPeriod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Recent use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Fair share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Determined by number of nodes owned by account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All members of account have same target share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Target Share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idx="1" type="body"/>
          </p:nvPr>
        </p:nvSpPr>
        <p:spPr>
          <a:xfrm>
            <a:off x="457200" y="1200150"/>
            <a:ext cx="8229600" cy="3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Number of cores*hours used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recently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Calculated at group and user level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Recent use counts for more than past use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Half-life weight currently set to two weeks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Recent Use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recent use is less than target share, job priority goes up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If recent use is more than target share, job priority goes down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Recalculated every scheduling iteration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Job Priority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Questions regarding business rules?</a:t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7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Business Rules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 txBox="1"/>
          <p:nvPr>
            <p:ph idx="1" type="body"/>
          </p:nvPr>
        </p:nvSpPr>
        <p:spPr>
          <a:xfrm>
            <a:off x="457200" y="895350"/>
            <a:ext cx="84669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6 staff members on the HPC Team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Manager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3 Sr. Systems Engineers (System Admin and Tier 2 support)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 Sr. Systems Analysts (Primary providers of Tier 1 support)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951 Support Ticket Requests Closed in last 12 months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Common requests: adding new users, simple and complex software installation, job scheduling and business rule inquiries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8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Services - HPC Team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support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hpc-support@columbia.edu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9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Services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hpc.cc.columbia.edu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32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Click on "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Terremoto documentation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 or "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Habanero documentation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"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0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User Documentation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 support staff are available to answer your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HPC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questions in person on the first Monday of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month.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: 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orth West Corner Building, Science &amp; Eng. Library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: 3-5 pm first Monday of the month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RSVP required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https://goo.gl/forms/v2EViPPUEXxTRMTX2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1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Office Hours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457199" y="12851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High Performance Computing </a:t>
            </a:r>
            <a:r>
              <a:rPr lang="en-US"/>
              <a:t>- Ways to Participate</a:t>
            </a:r>
            <a: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57200" y="8639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rPr b="0" i="0" lang="en-US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Four Ways to Participate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AutoNum type="arabicPeriod"/>
            </a:pPr>
            <a:r>
              <a:rPr b="0" i="0" lang="en-US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Purchase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AutoNum type="arabicPeriod"/>
            </a:pPr>
            <a:r>
              <a:rPr b="0" i="0" lang="en-US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Rent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AutoNum type="arabicPeriod"/>
            </a:pPr>
            <a:r>
              <a:rPr b="0" i="0" lang="en-US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Free Tier</a:t>
            </a:r>
            <a:r>
              <a:rPr lang="en-US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AutoNum type="arabicPeriod"/>
            </a:pPr>
            <a:r>
              <a:rPr b="0" i="0" lang="en-US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Education Tier </a:t>
            </a:r>
            <a:endParaRPr i="1">
              <a:solidFill>
                <a:srgbClr val="434343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18092" l="4645" r="12846" t="13736"/>
          <a:stretch/>
        </p:blipFill>
        <p:spPr>
          <a:xfrm>
            <a:off x="5235225" y="2447775"/>
            <a:ext cx="2887350" cy="18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10145" l="0" r="0" t="13512"/>
          <a:stretch/>
        </p:blipFill>
        <p:spPr>
          <a:xfrm>
            <a:off x="4590450" y="1054925"/>
            <a:ext cx="4176900" cy="13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/>
          <p:nvPr>
            <p:ph idx="1" type="body"/>
          </p:nvPr>
        </p:nvSpPr>
        <p:spPr>
          <a:xfrm>
            <a:off x="457200" y="948550"/>
            <a:ext cx="8229600" cy="3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Spring 2019 - Intro to HPC Workshop Series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Tue 2/26: Intro to Linux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Tue 3/5:  Intro to Shell Scripting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Tue 3/12: Intro to HPC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Workshops are held in the Science &amp; Engineering Library in the North West Corner Building.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For a listing of all upcoming events and to register, please visit: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https://rcfoundations.research.columbia.edu/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Workshops 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 support staff can come and talk to your group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Topics can be general and introductory or tailored to your group.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Talk to us or contact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hpc-support@columbia.edu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schedule 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 session.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Group </a:t>
            </a: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Information Sessions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/>
          <p:nvPr>
            <p:ph idx="1" type="body"/>
          </p:nvPr>
        </p:nvSpPr>
        <p:spPr>
          <a:xfrm>
            <a:off x="457200" y="872350"/>
            <a:ext cx="8229600" cy="3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Upcoming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Foundations of Research Computing Events</a:t>
            </a:r>
            <a:endParaRPr i="1" sz="22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Including Bootcamps (Python, R, Unix, Git)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Python User group meetings (Butler Library)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Distinguished Lecture series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US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Research Data Services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(Libraries)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Data Club (Python, R)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–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Map Club (GIS)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4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Additional Workshops, Events, and Trainings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/>
          <p:nvPr>
            <p:ph idx="1" type="body"/>
          </p:nvPr>
        </p:nvSpPr>
        <p:spPr>
          <a:xfrm>
            <a:off x="457200" y="1200150"/>
            <a:ext cx="82296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Questions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support services or training?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5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 Services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/>
          <p:nvPr>
            <p:ph idx="1" type="body"/>
          </p:nvPr>
        </p:nvSpPr>
        <p:spPr>
          <a:xfrm>
            <a:off x="457200" y="895350"/>
            <a:ext cx="82296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Research conducted on Terremoto, Habanero, Yeti, and Hotfoot machines has led to over 100 peer-reviewed publications in top-tier research journals.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Reporting publications is critical for demonstrating to University leadership the utility of supporting research computing.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To report new publications utilizing one or more of these machines, please email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srcpac@columbia.edu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6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HPC Publications Reporting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feedback do you have about your experience with Habanero and/or Terremoto?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Feedback?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/>
          <p:nvPr>
            <p:ph idx="1" type="body"/>
          </p:nvPr>
        </p:nvSpPr>
        <p:spPr>
          <a:xfrm>
            <a:off x="457200" y="12001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i="0" sz="30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rPr i="0" lang="en-US" sz="24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User support: hpc-support@columbia.edu</a:t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8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End of Slides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7199" l="0" r="0" t="15556"/>
          <a:stretch/>
        </p:blipFill>
        <p:spPr>
          <a:xfrm>
            <a:off x="4995038" y="814500"/>
            <a:ext cx="3617226" cy="372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4">
            <a:alphaModFix/>
          </a:blip>
          <a:srcRect b="10145" l="0" r="0" t="13512"/>
          <a:stretch/>
        </p:blipFill>
        <p:spPr>
          <a:xfrm>
            <a:off x="389600" y="977050"/>
            <a:ext cx="4220100" cy="13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Launched in </a:t>
            </a:r>
            <a:r>
              <a:rPr lang="en-US" sz="2200">
                <a:solidFill>
                  <a:schemeClr val="dk1"/>
                </a:solidFill>
              </a:rPr>
              <a:t>December 2018!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Participation and Usage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10145" l="0" r="0" t="13512"/>
          <a:stretch/>
        </p:blipFill>
        <p:spPr>
          <a:xfrm>
            <a:off x="5832600" y="770775"/>
            <a:ext cx="3255025" cy="10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57200" y="711575"/>
            <a:ext cx="8229600" cy="3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•"/>
            </a:pPr>
            <a:r>
              <a:rPr lang="en-US">
                <a:solidFill>
                  <a:srgbClr val="434343"/>
                </a:solidFill>
              </a:rPr>
              <a:t>24 research groups</a:t>
            </a:r>
            <a:endParaRPr>
              <a:solidFill>
                <a:srgbClr val="434343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en-US">
                <a:solidFill>
                  <a:srgbClr val="434343"/>
                </a:solidFill>
              </a:rPr>
              <a:t>190 users</a:t>
            </a:r>
            <a:endParaRPr>
              <a:solidFill>
                <a:srgbClr val="434343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en-US">
                <a:solidFill>
                  <a:srgbClr val="434343"/>
                </a:solidFill>
              </a:rPr>
              <a:t>2.1 million core hours utilized</a:t>
            </a:r>
            <a:endParaRPr>
              <a:solidFill>
                <a:srgbClr val="434343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en-US">
                <a:solidFill>
                  <a:srgbClr val="434343"/>
                </a:solidFill>
              </a:rPr>
              <a:t>5 year lifetime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Specifications</a:t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10145" l="0" r="0" t="13512"/>
          <a:stretch/>
        </p:blipFill>
        <p:spPr>
          <a:xfrm>
            <a:off x="5832600" y="770775"/>
            <a:ext cx="3255025" cy="10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57200" y="711575"/>
            <a:ext cx="8229600" cy="4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-US" sz="2200">
                <a:solidFill>
                  <a:srgbClr val="434343"/>
                </a:solidFill>
              </a:rPr>
              <a:t>110 Compute Nodes (2640 cores)</a:t>
            </a:r>
            <a:endParaRPr sz="22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434343"/>
                </a:solidFill>
              </a:rPr>
              <a:t>92 Standard nodes (192 GB)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434343"/>
                </a:solidFill>
              </a:rPr>
              <a:t>10 High Memory nodes (768 GB)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rgbClr val="434343"/>
                </a:solidFill>
              </a:rPr>
              <a:t>8 GPU nodes with 2 x NVIDIA V100 GPUs</a:t>
            </a:r>
            <a:endParaRPr sz="2000">
              <a:solidFill>
                <a:srgbClr val="434343"/>
              </a:solidFill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rgbClr val="434343"/>
                </a:solidFill>
              </a:rPr>
              <a:t>430 TB storage (Data Direct Networks GPFS GS7K)</a:t>
            </a:r>
            <a:endParaRPr sz="2200">
              <a:solidFill>
                <a:srgbClr val="434343"/>
              </a:solidFill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rgbClr val="434343"/>
                </a:solidFill>
              </a:rPr>
              <a:t>255 TFLOPS of processing power</a:t>
            </a:r>
            <a:endParaRPr sz="2200">
              <a:solidFill>
                <a:srgbClr val="434343"/>
              </a:solidFill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rgbClr val="434343"/>
                </a:solidFill>
              </a:rPr>
              <a:t>Dell Hardware, Dual Skylake Gold 6126 cpus, 2.6 Ghz, AVX-512</a:t>
            </a:r>
            <a:endParaRPr sz="2200">
              <a:solidFill>
                <a:srgbClr val="434343"/>
              </a:solidFill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•"/>
            </a:pPr>
            <a:r>
              <a:rPr lang="en-US" sz="2200">
                <a:solidFill>
                  <a:srgbClr val="434343"/>
                </a:solidFill>
              </a:rPr>
              <a:t>100 Gb/s EDR Infiniband, 480 GB SSD drives</a:t>
            </a:r>
            <a:endParaRPr sz="2200">
              <a:solidFill>
                <a:srgbClr val="434343"/>
              </a:solidFill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200"/>
              <a:buChar char="•"/>
            </a:pPr>
            <a:r>
              <a:rPr lang="en-US" sz="2200">
                <a:solidFill>
                  <a:srgbClr val="434343"/>
                </a:solidFill>
              </a:rPr>
              <a:t>Slurm job scheduler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58524" y="17619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/>
              <a:t>Terremoto - Cluster Usage in Core Hours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389600" y="3513975"/>
            <a:ext cx="42201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50" y="791219"/>
            <a:ext cx="6490824" cy="38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6265025" y="4201275"/>
            <a:ext cx="28791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Max Theoretical Core Hours Per Day = 63,360</a:t>
            </a:r>
            <a:endParaRPr i="1" sz="1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458524" y="25848"/>
            <a:ext cx="82296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Terremoto - Job Size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Google Shape;136;p21"/>
          <p:cNvGraphicFramePr/>
          <p:nvPr/>
        </p:nvGraphicFramePr>
        <p:xfrm>
          <a:off x="478100" y="1974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{BF3392B1-22D8-4668-9118-238FE7F92927}</a:tableStyleId>
              </a:tblPr>
              <a:tblGrid>
                <a:gridCol w="1370450"/>
                <a:gridCol w="1370450"/>
                <a:gridCol w="1370450"/>
                <a:gridCol w="1370450"/>
                <a:gridCol w="1370450"/>
                <a:gridCol w="1370450"/>
              </a:tblGrid>
              <a:tr h="845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- 49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50 - 249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250 - 499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500 - 999 </a:t>
                      </a: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1000+ cores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7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Jobs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28,274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